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80" r:id="rId6"/>
    <p:sldId id="260" r:id="rId7"/>
    <p:sldId id="271" r:id="rId8"/>
    <p:sldId id="262" r:id="rId9"/>
    <p:sldId id="261" r:id="rId10"/>
    <p:sldId id="263" r:id="rId11"/>
    <p:sldId id="265" r:id="rId12"/>
    <p:sldId id="264" r:id="rId13"/>
    <p:sldId id="266" r:id="rId14"/>
    <p:sldId id="267" r:id="rId15"/>
    <p:sldId id="268" r:id="rId16"/>
    <p:sldId id="269" r:id="rId17"/>
    <p:sldId id="270" r:id="rId18"/>
    <p:sldId id="28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1525" autoAdjust="0"/>
  </p:normalViewPr>
  <p:slideViewPr>
    <p:cSldViewPr>
      <p:cViewPr>
        <p:scale>
          <a:sx n="50" d="100"/>
          <a:sy n="50" d="100"/>
        </p:scale>
        <p:origin x="-926" y="-131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659EE1-A360-4E8B-9674-784587376E8A}" type="datetimeFigureOut">
              <a:rPr lang="en-US" smtClean="0"/>
              <a:pPr/>
              <a:t>9/12/2010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3F453-5125-4D74-B0B3-7312A141090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3F453-5125-4D74-B0B3-7312A141090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3F453-5125-4D74-B0B3-7312A141090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3F453-5125-4D74-B0B3-7312A141090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3F453-5125-4D74-B0B3-7312A141090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3F453-5125-4D74-B0B3-7312A141090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3F453-5125-4D74-B0B3-7312A141090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3F453-5125-4D74-B0B3-7312A1410900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3F453-5125-4D74-B0B3-7312A1410900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3F453-5125-4D74-B0B3-7312A1410900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9E5934-2536-4DEA-8C1D-9C1959B1DC96}" type="slidenum">
              <a:rPr lang="en-US"/>
              <a:pPr/>
              <a:t>18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9011" y="685879"/>
            <a:ext cx="4543076" cy="3427831"/>
          </a:xfrm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3F453-5125-4D74-B0B3-7312A141090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3F453-5125-4D74-B0B3-7312A141090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3F453-5125-4D74-B0B3-7312A141090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3F453-5125-4D74-B0B3-7312A141090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3F453-5125-4D74-B0B3-7312A141090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3F453-5125-4D74-B0B3-7312A141090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3F453-5125-4D74-B0B3-7312A141090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3F453-5125-4D74-B0B3-7312A141090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71650-6253-4242-A440-0F0349F836EC}" type="datetimeFigureOut">
              <a:rPr lang="en-US" smtClean="0"/>
              <a:pPr/>
              <a:t>9/12/2010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D9671-CB42-4601-B82A-ABE722E765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71650-6253-4242-A440-0F0349F836EC}" type="datetimeFigureOut">
              <a:rPr lang="en-US" smtClean="0"/>
              <a:pPr/>
              <a:t>9/12/2010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D9671-CB42-4601-B82A-ABE722E765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71650-6253-4242-A440-0F0349F836EC}" type="datetimeFigureOut">
              <a:rPr lang="en-US" smtClean="0"/>
              <a:pPr/>
              <a:t>9/12/2010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D9671-CB42-4601-B82A-ABE722E765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2017713"/>
            <a:ext cx="424815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5350" y="2017713"/>
            <a:ext cx="4249738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42EA55C-2DBE-47F1-A66D-2A36FEC2AA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71650-6253-4242-A440-0F0349F836EC}" type="datetimeFigureOut">
              <a:rPr lang="en-US" smtClean="0"/>
              <a:pPr/>
              <a:t>9/12/2010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D9671-CB42-4601-B82A-ABE722E765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71650-6253-4242-A440-0F0349F836EC}" type="datetimeFigureOut">
              <a:rPr lang="en-US" smtClean="0"/>
              <a:pPr/>
              <a:t>9/12/2010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D9671-CB42-4601-B82A-ABE722E765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71650-6253-4242-A440-0F0349F836EC}" type="datetimeFigureOut">
              <a:rPr lang="en-US" smtClean="0"/>
              <a:pPr/>
              <a:t>9/12/2010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D9671-CB42-4601-B82A-ABE722E765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71650-6253-4242-A440-0F0349F836EC}" type="datetimeFigureOut">
              <a:rPr lang="en-US" smtClean="0"/>
              <a:pPr/>
              <a:t>9/12/2010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D9671-CB42-4601-B82A-ABE722E765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71650-6253-4242-A440-0F0349F836EC}" type="datetimeFigureOut">
              <a:rPr lang="en-US" smtClean="0"/>
              <a:pPr/>
              <a:t>9/12/2010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D9671-CB42-4601-B82A-ABE722E765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71650-6253-4242-A440-0F0349F836EC}" type="datetimeFigureOut">
              <a:rPr lang="en-US" smtClean="0"/>
              <a:pPr/>
              <a:t>9/12/2010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D9671-CB42-4601-B82A-ABE722E765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71650-6253-4242-A440-0F0349F836EC}" type="datetimeFigureOut">
              <a:rPr lang="en-US" smtClean="0"/>
              <a:pPr/>
              <a:t>9/12/2010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D9671-CB42-4601-B82A-ABE722E765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71650-6253-4242-A440-0F0349F836EC}" type="datetimeFigureOut">
              <a:rPr lang="en-US" smtClean="0"/>
              <a:pPr/>
              <a:t>9/12/2010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D9671-CB42-4601-B82A-ABE722E765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71650-6253-4242-A440-0F0349F836EC}" type="datetimeFigureOut">
              <a:rPr lang="en-US" smtClean="0"/>
              <a:pPr/>
              <a:t>9/12/2010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D9671-CB42-4601-B82A-ABE722E7651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9" r:id="rId1"/>
    <p:sldLayoutId id="2147484130" r:id="rId2"/>
    <p:sldLayoutId id="2147484131" r:id="rId3"/>
    <p:sldLayoutId id="2147484132" r:id="rId4"/>
    <p:sldLayoutId id="2147484133" r:id="rId5"/>
    <p:sldLayoutId id="2147484134" r:id="rId6"/>
    <p:sldLayoutId id="2147484135" r:id="rId7"/>
    <p:sldLayoutId id="2147484136" r:id="rId8"/>
    <p:sldLayoutId id="2147484137" r:id="rId9"/>
    <p:sldLayoutId id="2147484138" r:id="rId10"/>
    <p:sldLayoutId id="2147484139" r:id="rId11"/>
    <p:sldLayoutId id="2147484140" r:id="rId12"/>
  </p:sldLayoutIdLst>
  <p:transition spd="med">
    <p:fade thruBlk="1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Diane.Halpern@cmc.edu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udents with Banner.jpg"/>
          <p:cNvPicPr>
            <a:picLocks noChangeAspect="1"/>
          </p:cNvPicPr>
          <p:nvPr/>
        </p:nvPicPr>
        <p:blipFill>
          <a:blip r:embed="rId3" cstate="print"/>
          <a:srcRect t="2667"/>
          <a:stretch>
            <a:fillRect/>
          </a:stretch>
        </p:blipFill>
        <p:spPr>
          <a:xfrm>
            <a:off x="256617" y="0"/>
            <a:ext cx="8658783" cy="5562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60000">
            <a:off x="1600200" y="2262758"/>
            <a:ext cx="6096000" cy="312420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Critical Thinking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and the Education of 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Psychologically Literate </a:t>
            </a:r>
            <a:b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Citizens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5791200"/>
            <a:ext cx="6400800" cy="1066800"/>
          </a:xfrm>
        </p:spPr>
        <p:txBody>
          <a:bodyPr>
            <a:normAutofit fontScale="92500"/>
          </a:bodyPr>
          <a:lstStyle/>
          <a:p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Diane F. Halpern and Heather A. Butler</a:t>
            </a:r>
          </a:p>
          <a:p>
            <a:r>
              <a:rPr lang="en-US" sz="2600" dirty="0" smtClean="0">
                <a:solidFill>
                  <a:schemeClr val="bg2">
                    <a:lumMod val="50000"/>
                  </a:schemeClr>
                </a:solidFill>
              </a:rPr>
              <a:t>Claremont McKenna College</a:t>
            </a:r>
            <a:endParaRPr lang="en-US" sz="26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Teaching Psychological Literacy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r>
              <a:rPr lang="en-US" dirty="0" smtClean="0"/>
              <a:t>Halpern (1998; 2003) four-part model for teaching critical thinking:</a:t>
            </a:r>
          </a:p>
          <a:p>
            <a:pPr lvl="1"/>
            <a:r>
              <a:rPr lang="en-US" dirty="0" smtClean="0"/>
              <a:t>Explicitly learning critical thinking skills</a:t>
            </a:r>
          </a:p>
          <a:p>
            <a:pPr lvl="1"/>
            <a:r>
              <a:rPr lang="en-US" dirty="0" smtClean="0"/>
              <a:t>Developing a disposition or attitude toward effortful thinking and learning</a:t>
            </a:r>
          </a:p>
          <a:p>
            <a:pPr lvl="1"/>
            <a:r>
              <a:rPr lang="en-US" dirty="0" smtClean="0"/>
              <a:t>Direct learning activities with the goal of transfer</a:t>
            </a:r>
          </a:p>
          <a:p>
            <a:pPr lvl="1"/>
            <a:r>
              <a:rPr lang="en-US" dirty="0" smtClean="0"/>
              <a:t>Making metacognitive monitoring explicit </a:t>
            </a:r>
            <a:endParaRPr lang="en-US" dirty="0"/>
          </a:p>
        </p:txBody>
      </p:sp>
      <p:pic>
        <p:nvPicPr>
          <p:cNvPr id="4" name="Picture 3" descr="Students in Row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257801"/>
            <a:ext cx="9144000" cy="1600200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Teaching Psychological Literacy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r>
              <a:rPr lang="en-US" dirty="0" smtClean="0"/>
              <a:t>Teaching critical thinking skills</a:t>
            </a:r>
          </a:p>
          <a:p>
            <a:pPr lvl="1"/>
            <a:r>
              <a:rPr lang="en-US" dirty="0" smtClean="0"/>
              <a:t>Recognize semantic slanting and guilt by association</a:t>
            </a:r>
          </a:p>
          <a:p>
            <a:pPr lvl="1"/>
            <a:r>
              <a:rPr lang="en-US" dirty="0" smtClean="0"/>
              <a:t>Seeking out contradictory evidence</a:t>
            </a:r>
          </a:p>
          <a:p>
            <a:pPr lvl="1"/>
            <a:r>
              <a:rPr lang="en-US" dirty="0" smtClean="0"/>
              <a:t>Making RISK: BENEFIT assessments</a:t>
            </a:r>
          </a:p>
          <a:p>
            <a:pPr lvl="1"/>
            <a:r>
              <a:rPr lang="en-US" dirty="0" smtClean="0"/>
              <a:t>Understand basic research principles</a:t>
            </a:r>
          </a:p>
          <a:p>
            <a:pPr lvl="1"/>
            <a:r>
              <a:rPr lang="en-US" dirty="0" smtClean="0"/>
              <a:t>Synthesize information from a variety of sources</a:t>
            </a:r>
            <a:endParaRPr lang="en-US" dirty="0"/>
          </a:p>
        </p:txBody>
      </p:sp>
      <p:pic>
        <p:nvPicPr>
          <p:cNvPr id="4" name="Picture 3" descr="Students in Row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257801"/>
            <a:ext cx="9144000" cy="1600200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Teaching Psychological Literacy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r>
              <a:rPr lang="en-US" dirty="0" smtClean="0"/>
              <a:t>Encouraging a Critical Thinking Disposition</a:t>
            </a:r>
          </a:p>
          <a:p>
            <a:pPr lvl="1"/>
            <a:r>
              <a:rPr lang="en-US" dirty="0" smtClean="0"/>
              <a:t>Encourage students to plan ahead</a:t>
            </a:r>
          </a:p>
          <a:p>
            <a:pPr lvl="1"/>
            <a:r>
              <a:rPr lang="en-US" dirty="0" smtClean="0"/>
              <a:t>Be flexible and avoid dogmatic thinking</a:t>
            </a:r>
          </a:p>
          <a:p>
            <a:pPr lvl="1"/>
            <a:r>
              <a:rPr lang="en-US" dirty="0" smtClean="0"/>
              <a:t>Be persistent in solving complicated problems</a:t>
            </a:r>
          </a:p>
          <a:p>
            <a:pPr lvl="1"/>
            <a:r>
              <a:rPr lang="en-US" dirty="0" smtClean="0"/>
              <a:t>Be willing to self-correct, admit error, and change their mind</a:t>
            </a:r>
          </a:p>
          <a:p>
            <a:pPr lvl="1"/>
            <a:r>
              <a:rPr lang="en-US" dirty="0" smtClean="0"/>
              <a:t>Be mindful of what and how they are thinking</a:t>
            </a:r>
            <a:endParaRPr lang="en-US" dirty="0"/>
          </a:p>
        </p:txBody>
      </p:sp>
      <p:pic>
        <p:nvPicPr>
          <p:cNvPr id="4" name="Picture 3" descr="Students in Row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257801"/>
            <a:ext cx="9144000" cy="1600200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Teaching Psychological Literacy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4678363"/>
          </a:xfrm>
        </p:spPr>
        <p:txBody>
          <a:bodyPr/>
          <a:lstStyle/>
          <a:p>
            <a:r>
              <a:rPr lang="en-US" dirty="0" smtClean="0"/>
              <a:t>Teaching for transfer</a:t>
            </a:r>
          </a:p>
          <a:p>
            <a:pPr lvl="1"/>
            <a:r>
              <a:rPr lang="en-US" dirty="0" smtClean="0"/>
              <a:t>Draw a diagram or other organizing, graphic display</a:t>
            </a:r>
          </a:p>
          <a:p>
            <a:pPr lvl="1"/>
            <a:r>
              <a:rPr lang="en-US" dirty="0" smtClean="0"/>
              <a:t>Explain why a particular answer was selected</a:t>
            </a:r>
          </a:p>
          <a:p>
            <a:pPr lvl="2"/>
            <a:r>
              <a:rPr lang="en-US" dirty="0" smtClean="0"/>
              <a:t>What was the second best choice, and why?</a:t>
            </a:r>
          </a:p>
          <a:p>
            <a:pPr lvl="1"/>
            <a:r>
              <a:rPr lang="en-US" dirty="0" smtClean="0"/>
              <a:t>State the problem in at least two ways</a:t>
            </a:r>
          </a:p>
          <a:p>
            <a:pPr lvl="1"/>
            <a:r>
              <a:rPr lang="en-US" dirty="0" smtClean="0"/>
              <a:t>List two solutions to a problem</a:t>
            </a:r>
          </a:p>
          <a:p>
            <a:pPr lvl="1"/>
            <a:r>
              <a:rPr lang="en-US" dirty="0" smtClean="0"/>
              <a:t>Identify the persuasive technique being used </a:t>
            </a:r>
            <a:endParaRPr lang="en-US" dirty="0"/>
          </a:p>
        </p:txBody>
      </p:sp>
      <p:pic>
        <p:nvPicPr>
          <p:cNvPr id="4" name="Picture 3" descr="Students in Row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257801"/>
            <a:ext cx="9144000" cy="1600200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Teaching Psychological Literacy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686800" cy="4678363"/>
          </a:xfrm>
        </p:spPr>
        <p:txBody>
          <a:bodyPr/>
          <a:lstStyle/>
          <a:p>
            <a:r>
              <a:rPr lang="en-US" dirty="0" smtClean="0"/>
              <a:t>Encouraging Metacognitive Monitoring</a:t>
            </a:r>
          </a:p>
          <a:p>
            <a:pPr lvl="1"/>
            <a:r>
              <a:rPr lang="en-US" dirty="0" smtClean="0"/>
              <a:t>Require students to:</a:t>
            </a:r>
          </a:p>
          <a:p>
            <a:pPr lvl="2"/>
            <a:r>
              <a:rPr lang="en-US" sz="2800" dirty="0" smtClean="0"/>
              <a:t>Identify the strategies they use to solve problems</a:t>
            </a:r>
          </a:p>
          <a:p>
            <a:pPr lvl="2"/>
            <a:r>
              <a:rPr lang="en-US" sz="2800" dirty="0" smtClean="0"/>
              <a:t>Explain their reasoning</a:t>
            </a:r>
          </a:p>
          <a:p>
            <a:pPr lvl="2"/>
            <a:r>
              <a:rPr lang="en-US" sz="2800" dirty="0" smtClean="0"/>
              <a:t>Explain how  they allocated their resources </a:t>
            </a:r>
          </a:p>
          <a:p>
            <a:pPr lvl="2"/>
            <a:r>
              <a:rPr lang="en-US" sz="2800" dirty="0" smtClean="0"/>
              <a:t>Evaluate evidence that supports and refutes the argument.</a:t>
            </a:r>
            <a:endParaRPr lang="en-US" sz="2800" dirty="0"/>
          </a:p>
        </p:txBody>
      </p:sp>
      <p:pic>
        <p:nvPicPr>
          <p:cNvPr id="4" name="Picture 3" descr="Students in Row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257801"/>
            <a:ext cx="9144000" cy="1600200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Scientific Reasoning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skills needed to think critically and be psychologically literate overlap with the skills needed for scientific reasoning.</a:t>
            </a:r>
          </a:p>
          <a:p>
            <a:r>
              <a:rPr lang="en-US" dirty="0" smtClean="0"/>
              <a:t>Using the scientific method to evaluate research and design new studies.</a:t>
            </a:r>
          </a:p>
          <a:p>
            <a:pPr lvl="1"/>
            <a:endParaRPr lang="en-US" dirty="0"/>
          </a:p>
        </p:txBody>
      </p:sp>
      <p:pic>
        <p:nvPicPr>
          <p:cNvPr id="4" name="Picture 3" descr="Students in Row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257801"/>
            <a:ext cx="9144000" cy="1600200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udents in Row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257801"/>
            <a:ext cx="9144000" cy="1600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Assessing Psychological Literacy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r>
              <a:rPr lang="en-US" dirty="0" smtClean="0"/>
              <a:t>The assessment of learning outcomes is key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Global need for assessment   </a:t>
            </a:r>
            <a:r>
              <a:rPr lang="en-US" sz="2000" dirty="0" smtClean="0"/>
              <a:t>Redden (2010)</a:t>
            </a:r>
          </a:p>
          <a:p>
            <a:pPr lvl="1"/>
            <a:r>
              <a:rPr lang="en-US" dirty="0" smtClean="0"/>
              <a:t>Europe (47 countries) - The “Bologna Process”</a:t>
            </a:r>
          </a:p>
          <a:p>
            <a:pPr lvl="1"/>
            <a:r>
              <a:rPr lang="en-US" dirty="0" smtClean="0"/>
              <a:t>African Union </a:t>
            </a:r>
          </a:p>
          <a:p>
            <a:pPr lvl="1"/>
            <a:r>
              <a:rPr lang="en-US" dirty="0" smtClean="0"/>
              <a:t>Latin American</a:t>
            </a:r>
          </a:p>
          <a:p>
            <a:pPr lvl="1"/>
            <a:r>
              <a:rPr lang="en-US" dirty="0" smtClean="0"/>
              <a:t>Caribbean Higher Education Area</a:t>
            </a:r>
          </a:p>
          <a:p>
            <a:pPr lvl="1"/>
            <a:r>
              <a:rPr lang="en-US" dirty="0" smtClean="0"/>
              <a:t>United States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ransition spd="med"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Assessing Psychological Literacy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might the assessment include?</a:t>
            </a:r>
          </a:p>
          <a:p>
            <a:pPr lvl="1"/>
            <a:r>
              <a:rPr lang="en-US" dirty="0" smtClean="0"/>
              <a:t>Evaluation of scenarios related to a variety of psychological knowledge</a:t>
            </a:r>
          </a:p>
          <a:p>
            <a:pPr lvl="2"/>
            <a:r>
              <a:rPr lang="en-US" dirty="0" smtClean="0"/>
              <a:t>Should I try the new weight loss drug?</a:t>
            </a:r>
          </a:p>
          <a:p>
            <a:pPr lvl="2"/>
            <a:r>
              <a:rPr lang="en-US" dirty="0" smtClean="0"/>
              <a:t>Will the Baby Einstein videos make my child smarter?</a:t>
            </a:r>
          </a:p>
          <a:p>
            <a:pPr lvl="2"/>
            <a:r>
              <a:rPr lang="en-US" dirty="0" smtClean="0"/>
              <a:t>If I serve as a juror on a case that involves an eyewitness, can I assume the eyewitness is credible?</a:t>
            </a:r>
            <a:endParaRPr lang="en-US" dirty="0"/>
          </a:p>
        </p:txBody>
      </p:sp>
      <p:pic>
        <p:nvPicPr>
          <p:cNvPr id="4" name="Picture 3" descr="Students in Row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257801"/>
            <a:ext cx="9144000" cy="1600200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1295400"/>
            <a:ext cx="7793038" cy="677863"/>
          </a:xfrm>
        </p:spPr>
        <p:txBody>
          <a:bodyPr>
            <a:normAutofit fontScale="90000"/>
          </a:bodyPr>
          <a:lstStyle/>
          <a:p>
            <a:r>
              <a:rPr lang="en-US" sz="4000">
                <a:latin typeface="Lucida Handwriting" pitchFamily="66" charset="0"/>
              </a:rPr>
              <a:t>Contact Information</a:t>
            </a:r>
            <a:br>
              <a:rPr lang="en-US" sz="4000">
                <a:latin typeface="Lucida Handwriting" pitchFamily="66" charset="0"/>
              </a:rPr>
            </a:br>
            <a:endParaRPr lang="en-US" sz="400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895600" y="1981200"/>
            <a:ext cx="5943600" cy="4611688"/>
          </a:xfrm>
        </p:spPr>
        <p:txBody>
          <a:bodyPr/>
          <a:lstStyle/>
          <a:p>
            <a:pPr algn="r">
              <a:lnSpc>
                <a:spcPct val="90000"/>
              </a:lnSpc>
              <a:buFont typeface="Wingdings" pitchFamily="2" charset="2"/>
              <a:buNone/>
            </a:pPr>
            <a:endParaRPr lang="en-US" sz="2800">
              <a:solidFill>
                <a:schemeClr val="tx2"/>
              </a:solidFill>
            </a:endParaRPr>
          </a:p>
          <a:p>
            <a:pPr algn="r">
              <a:lnSpc>
                <a:spcPct val="90000"/>
              </a:lnSpc>
              <a:buFont typeface="Wingdings" pitchFamily="2" charset="2"/>
              <a:buNone/>
            </a:pPr>
            <a:r>
              <a:rPr lang="en-US" sz="4000">
                <a:solidFill>
                  <a:schemeClr val="tx2"/>
                </a:solidFill>
              </a:rPr>
              <a:t>Dr. Diane F. Halpern</a:t>
            </a:r>
          </a:p>
          <a:p>
            <a:pPr algn="r">
              <a:lnSpc>
                <a:spcPct val="90000"/>
              </a:lnSpc>
              <a:buFont typeface="Wingdings" pitchFamily="2" charset="2"/>
              <a:buNone/>
            </a:pPr>
            <a:r>
              <a:rPr lang="en-US" sz="2800">
                <a:solidFill>
                  <a:schemeClr val="tx2"/>
                </a:solidFill>
              </a:rPr>
              <a:t>Trustee Professor of Psychology</a:t>
            </a:r>
          </a:p>
          <a:p>
            <a:pPr algn="r">
              <a:lnSpc>
                <a:spcPct val="90000"/>
              </a:lnSpc>
              <a:buFont typeface="Wingdings" pitchFamily="2" charset="2"/>
              <a:buNone/>
            </a:pPr>
            <a:r>
              <a:rPr lang="en-US" sz="2800">
                <a:solidFill>
                  <a:schemeClr val="tx2"/>
                </a:solidFill>
              </a:rPr>
              <a:t>Claremont McKenna College</a:t>
            </a:r>
          </a:p>
          <a:p>
            <a:pPr algn="r">
              <a:lnSpc>
                <a:spcPct val="90000"/>
              </a:lnSpc>
              <a:buFont typeface="Wingdings" pitchFamily="2" charset="2"/>
              <a:buNone/>
            </a:pPr>
            <a:r>
              <a:rPr lang="en-US" sz="2800">
                <a:solidFill>
                  <a:schemeClr val="tx2"/>
                </a:solidFill>
              </a:rPr>
              <a:t>850 Columbia Ave.</a:t>
            </a:r>
          </a:p>
          <a:p>
            <a:pPr algn="r">
              <a:lnSpc>
                <a:spcPct val="90000"/>
              </a:lnSpc>
              <a:buFont typeface="Wingdings" pitchFamily="2" charset="2"/>
              <a:buNone/>
            </a:pPr>
            <a:r>
              <a:rPr lang="en-US" sz="2800">
                <a:solidFill>
                  <a:schemeClr val="tx2"/>
                </a:solidFill>
              </a:rPr>
              <a:t>Claremont, CA 91711</a:t>
            </a:r>
          </a:p>
          <a:p>
            <a:pPr algn="r">
              <a:lnSpc>
                <a:spcPct val="90000"/>
              </a:lnSpc>
              <a:buFont typeface="Wingdings" pitchFamily="2" charset="2"/>
              <a:buNone/>
            </a:pPr>
            <a:r>
              <a:rPr lang="en-US" sz="2800">
                <a:solidFill>
                  <a:schemeClr val="tx2"/>
                </a:solidFill>
              </a:rPr>
              <a:t>(909) 607-9647</a:t>
            </a:r>
          </a:p>
          <a:p>
            <a:pPr algn="r">
              <a:lnSpc>
                <a:spcPct val="90000"/>
              </a:lnSpc>
              <a:buFont typeface="Wingdings" pitchFamily="2" charset="2"/>
              <a:buNone/>
            </a:pPr>
            <a:r>
              <a:rPr lang="en-US" sz="2400">
                <a:solidFill>
                  <a:schemeClr val="tx2"/>
                </a:solidFill>
                <a:hlinkClick r:id="rId3"/>
              </a:rPr>
              <a:t>Diane.Halpern@cmc.edu</a:t>
            </a:r>
            <a:endParaRPr lang="en-US" sz="2400">
              <a:solidFill>
                <a:schemeClr val="tx2"/>
              </a:solidFill>
            </a:endParaRPr>
          </a:p>
          <a:p>
            <a:pPr algn="r">
              <a:lnSpc>
                <a:spcPct val="90000"/>
              </a:lnSpc>
              <a:buFont typeface="Wingdings" pitchFamily="2" charset="2"/>
              <a:buNone/>
            </a:pPr>
            <a:r>
              <a:rPr lang="en-US" sz="2400">
                <a:solidFill>
                  <a:schemeClr val="tx2"/>
                </a:solidFill>
              </a:rPr>
              <a:t>WWW.DianeHalpern.com</a:t>
            </a:r>
          </a:p>
        </p:txBody>
      </p:sp>
      <p:pic>
        <p:nvPicPr>
          <p:cNvPr id="44036" name="Picture 4" descr="animouse3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5138" y="3733800"/>
            <a:ext cx="2825750" cy="1820863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  <p:bldP spid="4403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The Need for Psychological Literacy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r>
              <a:rPr lang="en-US" dirty="0" smtClean="0"/>
              <a:t>It’s a complex and </a:t>
            </a:r>
            <a:r>
              <a:rPr lang="en-US" dirty="0"/>
              <a:t>t</a:t>
            </a:r>
            <a:r>
              <a:rPr lang="en-US" dirty="0" smtClean="0"/>
              <a:t>echnical world</a:t>
            </a:r>
          </a:p>
          <a:p>
            <a:r>
              <a:rPr lang="en-US" dirty="0" smtClean="0"/>
              <a:t>Average users spend 12 hours a week on the internet </a:t>
            </a:r>
            <a:r>
              <a:rPr lang="en-US" sz="2000" dirty="0" smtClean="0"/>
              <a:t>(Kerr, 2009)</a:t>
            </a:r>
          </a:p>
          <a:p>
            <a:r>
              <a:rPr lang="en-US" dirty="0" smtClean="0"/>
              <a:t>Information is literally at our fingertips</a:t>
            </a:r>
          </a:p>
          <a:p>
            <a:pPr lvl="1"/>
            <a:r>
              <a:rPr lang="en-US" dirty="0" smtClean="0"/>
              <a:t>Both </a:t>
            </a:r>
            <a:r>
              <a:rPr lang="en-US" b="1" dirty="0" smtClean="0"/>
              <a:t>Good</a:t>
            </a:r>
            <a:r>
              <a:rPr lang="en-US" dirty="0" smtClean="0"/>
              <a:t> </a:t>
            </a:r>
            <a:r>
              <a:rPr lang="en-US" i="1" dirty="0" smtClean="0"/>
              <a:t>AND</a:t>
            </a:r>
            <a:r>
              <a:rPr lang="en-US" dirty="0" smtClean="0"/>
              <a:t> </a:t>
            </a:r>
            <a:r>
              <a:rPr lang="en-US" b="1" dirty="0" smtClean="0"/>
              <a:t>Bad</a:t>
            </a:r>
          </a:p>
          <a:p>
            <a:r>
              <a:rPr lang="en-US" b="1" dirty="0" smtClean="0"/>
              <a:t>Are our students prepared?</a:t>
            </a:r>
          </a:p>
          <a:p>
            <a:endParaRPr lang="en-US" dirty="0"/>
          </a:p>
        </p:txBody>
      </p:sp>
      <p:pic>
        <p:nvPicPr>
          <p:cNvPr id="5" name="Picture 4" descr="Students in Row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257801"/>
            <a:ext cx="9144000" cy="1600200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Call for Educational Reform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10600" cy="4754563"/>
          </a:xfrm>
        </p:spPr>
        <p:txBody>
          <a:bodyPr/>
          <a:lstStyle/>
          <a:p>
            <a:r>
              <a:rPr lang="en-US" dirty="0" smtClean="0"/>
              <a:t>Academia scrutinized; Public demands accountability</a:t>
            </a:r>
          </a:p>
          <a:p>
            <a:r>
              <a:rPr lang="en-US" dirty="0" smtClean="0"/>
              <a:t>Most faculty are not teaching for transfer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b="1" dirty="0" smtClean="0"/>
              <a:t>What should our graduates know?</a:t>
            </a:r>
          </a:p>
          <a:p>
            <a:pPr algn="ctr">
              <a:buNone/>
            </a:pPr>
            <a:r>
              <a:rPr lang="en-US" b="1" dirty="0" smtClean="0"/>
              <a:t>What should our graduates be able to do?</a:t>
            </a:r>
          </a:p>
          <a:p>
            <a:endParaRPr lang="en-US" dirty="0"/>
          </a:p>
        </p:txBody>
      </p:sp>
      <p:pic>
        <p:nvPicPr>
          <p:cNvPr id="4" name="Picture 3" descr="Students in Row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257801"/>
            <a:ext cx="9144000" cy="1600200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Psychological Literacy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Knowledge about psychological concepts</a:t>
            </a:r>
          </a:p>
          <a:p>
            <a:r>
              <a:rPr lang="en-US" dirty="0" smtClean="0"/>
              <a:t>Willingness and ability to think scientifically</a:t>
            </a:r>
          </a:p>
          <a:p>
            <a:pPr algn="r">
              <a:buNone/>
            </a:pPr>
            <a:r>
              <a:rPr lang="en-US" sz="2000" dirty="0" smtClean="0"/>
              <a:t>McGovern et al. (2010)</a:t>
            </a:r>
          </a:p>
          <a:p>
            <a:endParaRPr lang="en-US" dirty="0" smtClean="0"/>
          </a:p>
          <a:p>
            <a:r>
              <a:rPr lang="en-US" dirty="0" smtClean="0"/>
              <a:t>Psychological Literacy and Critical Thinking are overlapping constructs </a:t>
            </a:r>
          </a:p>
          <a:p>
            <a:endParaRPr lang="en-US" dirty="0"/>
          </a:p>
        </p:txBody>
      </p:sp>
      <p:pic>
        <p:nvPicPr>
          <p:cNvPr id="4" name="Picture 3" descr="Students in Row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257801"/>
            <a:ext cx="9144000" cy="1600200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Psychological Literacy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915400" cy="49530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smtClean="0"/>
              <a:t> </a:t>
            </a:r>
          </a:p>
          <a:p>
            <a:pPr lvl="0"/>
            <a:r>
              <a:rPr lang="en-US" sz="4400" dirty="0" smtClean="0"/>
              <a:t>having a well-defined vocabulary and basic knowledge of the critical subject matter of psychology;</a:t>
            </a:r>
          </a:p>
          <a:p>
            <a:pPr lvl="0"/>
            <a:r>
              <a:rPr lang="en-US" sz="4400" dirty="0" smtClean="0"/>
              <a:t>valuing the intellectual challenges required to use scientific thinking and the disciplined analysis of information to evaluate alternative courses of actions;</a:t>
            </a:r>
          </a:p>
          <a:p>
            <a:pPr lvl="0"/>
            <a:r>
              <a:rPr lang="en-US" sz="4400" dirty="0" smtClean="0"/>
              <a:t>taking a creative and amiable skeptic approach to problem solving;</a:t>
            </a:r>
          </a:p>
          <a:p>
            <a:pPr lvl="0"/>
            <a:r>
              <a:rPr lang="en-US" sz="4400" dirty="0" smtClean="0"/>
              <a:t>applying psychological principles to personal, social, and organizational issues in work, relationships, and the broader community;</a:t>
            </a:r>
          </a:p>
          <a:p>
            <a:pPr lvl="0"/>
            <a:r>
              <a:rPr lang="en-US" sz="4400" dirty="0" smtClean="0"/>
              <a:t>acting ethically;</a:t>
            </a:r>
          </a:p>
          <a:p>
            <a:pPr lvl="0"/>
            <a:r>
              <a:rPr lang="en-US" sz="4400" dirty="0" smtClean="0"/>
              <a:t>being competent in using and evaluating information and technology;</a:t>
            </a:r>
          </a:p>
          <a:p>
            <a:pPr lvl="0"/>
            <a:r>
              <a:rPr lang="en-US" sz="4400" dirty="0" smtClean="0"/>
              <a:t>communicating effectively in different modes and with many different audiences;</a:t>
            </a:r>
          </a:p>
          <a:p>
            <a:pPr lvl="0"/>
            <a:r>
              <a:rPr lang="en-US" sz="4400" dirty="0" smtClean="0"/>
              <a:t>recognizing, understanding, and fostering respect for diversity; and</a:t>
            </a:r>
          </a:p>
          <a:p>
            <a:r>
              <a:rPr lang="en-US" sz="4400" dirty="0" smtClean="0"/>
              <a:t>being insightful and reflective about one’s own and others’ behavior and mental processes.</a:t>
            </a:r>
            <a:endParaRPr lang="en-US" sz="4400" dirty="0"/>
          </a:p>
        </p:txBody>
      </p:sp>
      <p:pic>
        <p:nvPicPr>
          <p:cNvPr id="4" name="Picture 3" descr="Students in Row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257801"/>
            <a:ext cx="9144000" cy="1600200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3800" b="1" dirty="0" smtClean="0">
                <a:solidFill>
                  <a:schemeClr val="accent1">
                    <a:lumMod val="75000"/>
                  </a:schemeClr>
                </a:solidFill>
              </a:rPr>
              <a:t>Critical Thinking</a:t>
            </a:r>
            <a:endParaRPr lang="en-US" sz="3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dirty="0" smtClean="0"/>
              <a:t>Critical Thinking </a:t>
            </a:r>
            <a:r>
              <a:rPr lang="en-US" sz="2000" dirty="0" smtClean="0"/>
              <a:t>(Halpern, 1998; 2003)</a:t>
            </a:r>
          </a:p>
          <a:p>
            <a:pPr lvl="1"/>
            <a:r>
              <a:rPr lang="en-US" dirty="0" smtClean="0"/>
              <a:t>the use of cognitive skills or strategies that increase the probability of a desirable outcome.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urposeful, reasoned, and goal-directed thinking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nvolved in successful problem solving, formulating inferences, calculating likelihoods, and making decisions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200" dirty="0" smtClean="0"/>
              <a:t>Critical thinking is a </a:t>
            </a:r>
            <a:r>
              <a:rPr lang="en-US" sz="3200" b="1" dirty="0" smtClean="0"/>
              <a:t>skill</a:t>
            </a:r>
            <a:r>
              <a:rPr lang="en-US" sz="3200" dirty="0" smtClean="0"/>
              <a:t> and a </a:t>
            </a:r>
            <a:r>
              <a:rPr lang="en-US" sz="3200" b="1" dirty="0" smtClean="0"/>
              <a:t>disposition</a:t>
            </a:r>
          </a:p>
          <a:p>
            <a:endParaRPr lang="en-US" dirty="0"/>
          </a:p>
        </p:txBody>
      </p:sp>
      <p:pic>
        <p:nvPicPr>
          <p:cNvPr id="4" name="Picture 3" descr="Students in Row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257801"/>
            <a:ext cx="9144000" cy="1600200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799" y="0"/>
            <a:ext cx="6083397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sz="3800" b="1" dirty="0" smtClean="0">
                <a:solidFill>
                  <a:schemeClr val="accent1">
                    <a:lumMod val="75000"/>
                  </a:schemeClr>
                </a:solidFill>
              </a:rPr>
              <a:t>Critical Thinking and Psychological Literacy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Psychological Literacy consists of content knowledge of psychology and </a:t>
            </a:r>
            <a:r>
              <a:rPr lang="en-US" smtClean="0"/>
              <a:t>critical thinking 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Students in Row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257801"/>
            <a:ext cx="9144000" cy="1600200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Psychological Literacy</a:t>
            </a:r>
            <a:endParaRPr lang="en-US" dirty="0"/>
          </a:p>
        </p:txBody>
      </p:sp>
      <p:pic>
        <p:nvPicPr>
          <p:cNvPr id="8" name="Content Placeholder 7" descr="PL Diagram_color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t="2433"/>
          <a:stretch>
            <a:fillRect/>
          </a:stretch>
        </p:blipFill>
        <p:spPr>
          <a:xfrm>
            <a:off x="1452049" y="1219200"/>
            <a:ext cx="6167951" cy="5638800"/>
          </a:xfrm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431</TotalTime>
  <Words>581</Words>
  <Application>Microsoft Office PowerPoint</Application>
  <PresentationFormat>On-screen Show (4:3)</PresentationFormat>
  <Paragraphs>122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Critical Thinking  and the Education of  Psychologically Literate  Citizens</vt:lpstr>
      <vt:lpstr>The Need for Psychological Literacy</vt:lpstr>
      <vt:lpstr>Call for Educational Reform</vt:lpstr>
      <vt:lpstr>Psychological Literacy</vt:lpstr>
      <vt:lpstr>Psychological Literacy</vt:lpstr>
      <vt:lpstr>Critical Thinking</vt:lpstr>
      <vt:lpstr>Slide 7</vt:lpstr>
      <vt:lpstr>Critical Thinking and Psychological Literacy</vt:lpstr>
      <vt:lpstr>Psychological Literacy</vt:lpstr>
      <vt:lpstr>Teaching Psychological Literacy</vt:lpstr>
      <vt:lpstr>Teaching Psychological Literacy</vt:lpstr>
      <vt:lpstr>Teaching Psychological Literacy</vt:lpstr>
      <vt:lpstr>Teaching Psychological Literacy</vt:lpstr>
      <vt:lpstr>Teaching Psychological Literacy</vt:lpstr>
      <vt:lpstr>Scientific Reasoning</vt:lpstr>
      <vt:lpstr>Assessing Psychological Literacy</vt:lpstr>
      <vt:lpstr>Assessing Psychological Literacy</vt:lpstr>
      <vt:lpstr>Contact Information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Critical Thinking  and the Education of  Psychologically Literate  Citizens</dc:title>
  <dc:creator>Heather</dc:creator>
  <cp:lastModifiedBy>Diane</cp:lastModifiedBy>
  <cp:revision>13</cp:revision>
  <dcterms:created xsi:type="dcterms:W3CDTF">2010-06-08T20:36:24Z</dcterms:created>
  <dcterms:modified xsi:type="dcterms:W3CDTF">2010-09-12T17:41:04Z</dcterms:modified>
</cp:coreProperties>
</file>